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1"/>
  </p:sldMasterIdLst>
  <p:notesMasterIdLst>
    <p:notesMasterId r:id="rId11"/>
  </p:notesMasterIdLst>
  <p:handoutMasterIdLst>
    <p:handoutMasterId r:id="rId12"/>
  </p:handoutMasterIdLst>
  <p:sldIdLst>
    <p:sldId id="398" r:id="rId2"/>
    <p:sldId id="415" r:id="rId3"/>
    <p:sldId id="407" r:id="rId4"/>
    <p:sldId id="408" r:id="rId5"/>
    <p:sldId id="409" r:id="rId6"/>
    <p:sldId id="410" r:id="rId7"/>
    <p:sldId id="411" r:id="rId8"/>
    <p:sldId id="413" r:id="rId9"/>
    <p:sldId id="414" r:id="rId10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DE7E7"/>
    <a:srgbClr val="FFFFFF"/>
    <a:srgbClr val="0C1B2E"/>
    <a:srgbClr val="2E2E2E"/>
    <a:srgbClr val="B7DEE8"/>
    <a:srgbClr val="008ED2"/>
    <a:srgbClr val="F7FDFF"/>
    <a:srgbClr val="EF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02" autoAdjust="0"/>
    <p:restoredTop sz="95343" autoAdjust="0"/>
  </p:normalViewPr>
  <p:slideViewPr>
    <p:cSldViewPr snapToGrid="0">
      <p:cViewPr varScale="1">
        <p:scale>
          <a:sx n="102" d="100"/>
          <a:sy n="102" d="100"/>
        </p:scale>
        <p:origin x="82" y="29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300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827D0-2A0E-4E58-B523-9EFE9E2FCE05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08D06D-F551-4267-BCCB-F5C25D44EAF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506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2A1D6-0F22-47CB-BED3-91C804A50AC7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4026A-57D6-4A76-ACEB-FC91802D858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3492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3669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86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79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1858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5903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31649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4026A-57D6-4A76-ACEB-FC91802D858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56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 userDrawn="1"/>
        </p:nvSpPr>
        <p:spPr>
          <a:xfrm rot="10800000" flipH="1">
            <a:off x="7237526" y="3148294"/>
            <a:ext cx="1906473" cy="1576105"/>
          </a:xfrm>
          <a:prstGeom prst="triangle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763483"/>
            <a:ext cx="9144000" cy="13909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等腰三角形 8"/>
          <p:cNvSpPr/>
          <p:nvPr userDrawn="1"/>
        </p:nvSpPr>
        <p:spPr>
          <a:xfrm flipH="1">
            <a:off x="6905624" y="1303915"/>
            <a:ext cx="2238376" cy="1850493"/>
          </a:xfrm>
          <a:prstGeom prst="triangle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7" y="158995"/>
            <a:ext cx="1326976" cy="37290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415290" y="1962851"/>
            <a:ext cx="5064429" cy="1005817"/>
          </a:xfrm>
        </p:spPr>
        <p:txBody>
          <a:bodyPr anchor="ctr"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lang="zh-TW" altLang="en-US" sz="88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r>
              <a:rPr lang="en-US" altLang="zh-TW" dirty="0"/>
              <a:t>Title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415290" y="3276942"/>
            <a:ext cx="4168036" cy="454851"/>
          </a:xfrm>
        </p:spPr>
        <p:txBody>
          <a:bodyPr>
            <a:normAutofit/>
          </a:bodyPr>
          <a:lstStyle>
            <a:lvl1pPr marL="0" indent="0" algn="l">
              <a:buNone/>
              <a:defRPr lang="zh-TW" altLang="en-US" sz="2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altLang="zh-TW" dirty="0"/>
              <a:t>Subtitle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3" name="文字方塊 12"/>
          <p:cNvSpPr txBox="1"/>
          <p:nvPr userDrawn="1"/>
        </p:nvSpPr>
        <p:spPr>
          <a:xfrm>
            <a:off x="320927" y="1150226"/>
            <a:ext cx="486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0556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＞形箭號 5"/>
          <p:cNvSpPr/>
          <p:nvPr userDrawn="1"/>
        </p:nvSpPr>
        <p:spPr>
          <a:xfrm flipH="1">
            <a:off x="4572000" y="0"/>
            <a:ext cx="2476500" cy="5143500"/>
          </a:xfrm>
          <a:prstGeom prst="chevron">
            <a:avLst>
              <a:gd name="adj" fmla="val 83846"/>
            </a:avLst>
          </a:prstGeom>
          <a:solidFill>
            <a:schemeClr val="accent3">
              <a:alpha val="2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＞形箭號 6"/>
          <p:cNvSpPr/>
          <p:nvPr userDrawn="1"/>
        </p:nvSpPr>
        <p:spPr>
          <a:xfrm flipH="1">
            <a:off x="5198790" y="0"/>
            <a:ext cx="3962400" cy="5143500"/>
          </a:xfrm>
          <a:prstGeom prst="chevron">
            <a:avLst/>
          </a:prstGeom>
          <a:solidFill>
            <a:schemeClr val="accent3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＞形箭號 7"/>
          <p:cNvSpPr/>
          <p:nvPr userDrawn="1"/>
        </p:nvSpPr>
        <p:spPr>
          <a:xfrm>
            <a:off x="3293790" y="0"/>
            <a:ext cx="5850210" cy="5143500"/>
          </a:xfrm>
          <a:prstGeom prst="chevron">
            <a:avLst/>
          </a:prstGeom>
          <a:solidFill>
            <a:schemeClr val="accent3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標題 10"/>
          <p:cNvSpPr>
            <a:spLocks noGrp="1"/>
          </p:cNvSpPr>
          <p:nvPr>
            <p:ph type="title" hasCustomPrompt="1"/>
          </p:nvPr>
        </p:nvSpPr>
        <p:spPr>
          <a:xfrm>
            <a:off x="2332673" y="2074664"/>
            <a:ext cx="4478655" cy="994172"/>
          </a:xfrm>
        </p:spPr>
        <p:txBody>
          <a:bodyPr>
            <a:normAutofit/>
          </a:bodyPr>
          <a:lstStyle>
            <a:lvl1pPr algn="ctr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zh-TW" altLang="en-US" sz="5400" b="1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r>
              <a:rPr lang="en-US" altLang="zh-TW" dirty="0"/>
              <a:t>Title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81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11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  <p:sp>
        <p:nvSpPr>
          <p:cNvPr id="19" name="等腰三角形 18"/>
          <p:cNvSpPr/>
          <p:nvPr userDrawn="1"/>
        </p:nvSpPr>
        <p:spPr>
          <a:xfrm rot="5400000">
            <a:off x="-1157287" y="2044301"/>
            <a:ext cx="2496534" cy="18196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等腰三角形 19"/>
          <p:cNvSpPr/>
          <p:nvPr userDrawn="1"/>
        </p:nvSpPr>
        <p:spPr>
          <a:xfrm rot="5400000">
            <a:off x="-1157287" y="3034901"/>
            <a:ext cx="2496534" cy="18196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721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6" name="群組 5"/>
          <p:cNvGrpSpPr/>
          <p:nvPr userDrawn="1"/>
        </p:nvGrpSpPr>
        <p:grpSpPr>
          <a:xfrm>
            <a:off x="6769450" y="-195"/>
            <a:ext cx="2374550" cy="1390845"/>
            <a:chOff x="6769450" y="-195"/>
            <a:chExt cx="2374550" cy="1390845"/>
          </a:xfrm>
        </p:grpSpPr>
        <p:sp>
          <p:nvSpPr>
            <p:cNvPr id="7" name="等腰三角形 6"/>
            <p:cNvSpPr/>
            <p:nvPr/>
          </p:nvSpPr>
          <p:spPr>
            <a:xfrm flipV="1">
              <a:off x="6769450" y="-195"/>
              <a:ext cx="2374550" cy="887209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等腰三角形 7"/>
            <p:cNvSpPr/>
            <p:nvPr/>
          </p:nvSpPr>
          <p:spPr>
            <a:xfrm flipV="1">
              <a:off x="7436200" y="0"/>
              <a:ext cx="1707800" cy="1030236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等腰三角形 8"/>
            <p:cNvSpPr/>
            <p:nvPr/>
          </p:nvSpPr>
          <p:spPr>
            <a:xfrm flipV="1">
              <a:off x="8086725" y="0"/>
              <a:ext cx="1057275" cy="1390650"/>
            </a:xfrm>
            <a:prstGeom prst="triangle">
              <a:avLst>
                <a:gd name="adj" fmla="val 100000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7865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61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9492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76594"/>
            <a:ext cx="9144000" cy="1966906"/>
          </a:xfrm>
          <a:prstGeom prst="rect">
            <a:avLst/>
          </a:prstGeom>
          <a:solidFill>
            <a:schemeClr val="accent1">
              <a:lumMod val="20000"/>
              <a:lumOff val="80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9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E2110-8B47-45F7-9ADC-5978D9FED4D8}" type="datetimeFigureOut">
              <a:rPr lang="zh-TW" altLang="en-US" smtClean="0"/>
              <a:t>2023/3/1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889F3-1F09-4E69-89B4-C504AB608F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91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41" r:id="rId6"/>
    <p:sldLayoutId id="2147483839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18" Type="http://schemas.microsoft.com/office/2007/relationships/hdphoto" Target="../media/hdphoto4.wdp"/><Relationship Id="rId26" Type="http://schemas.openxmlformats.org/officeDocument/2006/relationships/image" Target="../media/image22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7.png"/><Relationship Id="rId29" Type="http://schemas.microsoft.com/office/2007/relationships/hdphoto" Target="../media/hdphoto6.wdp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microsoft.com/office/2007/relationships/hdphoto" Target="../media/hdphoto2.wdp"/><Relationship Id="rId24" Type="http://schemas.microsoft.com/office/2007/relationships/hdphoto" Target="../media/hdphoto5.wdp"/><Relationship Id="rId32" Type="http://schemas.openxmlformats.org/officeDocument/2006/relationships/image" Target="../media/image26.png"/><Relationship Id="rId5" Type="http://schemas.openxmlformats.org/officeDocument/2006/relationships/image" Target="../media/image6.png"/><Relationship Id="rId15" Type="http://schemas.microsoft.com/office/2007/relationships/hdphoto" Target="../media/hdphoto3.wdp"/><Relationship Id="rId23" Type="http://schemas.openxmlformats.org/officeDocument/2006/relationships/image" Target="../media/image20.png"/><Relationship Id="rId28" Type="http://schemas.openxmlformats.org/officeDocument/2006/relationships/image" Target="../media/image24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31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openxmlformats.org/officeDocument/2006/relationships/image" Target="../media/image23.png"/><Relationship Id="rId30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293370" y="1962851"/>
            <a:ext cx="5064429" cy="1005817"/>
          </a:xfrm>
        </p:spPr>
        <p:txBody>
          <a:bodyPr/>
          <a:lstStyle/>
          <a:p>
            <a:r>
              <a:rPr lang="en-US" altLang="zh-TW" dirty="0"/>
              <a:t>LC100 NPI</a:t>
            </a:r>
            <a:endParaRPr lang="zh-TW" altLang="en-US" dirty="0"/>
          </a:p>
        </p:txBody>
      </p:sp>
      <p:sp>
        <p:nvSpPr>
          <p:cNvPr id="8" name="副標題 7"/>
          <p:cNvSpPr>
            <a:spLocks noGrp="1"/>
          </p:cNvSpPr>
          <p:nvPr>
            <p:ph type="subTitle" idx="1"/>
          </p:nvPr>
        </p:nvSpPr>
        <p:spPr>
          <a:xfrm>
            <a:off x="361950" y="3221408"/>
            <a:ext cx="4604384" cy="787058"/>
          </a:xfrm>
        </p:spPr>
        <p:txBody>
          <a:bodyPr>
            <a:noAutofit/>
          </a:bodyPr>
          <a:lstStyle/>
          <a:p>
            <a:pPr eaLnBrk="0" fontAlgn="base" hangingPunct="0">
              <a:lnSpc>
                <a:spcPts val="2400"/>
              </a:lnSpc>
              <a:spcAft>
                <a:spcPct val="0"/>
              </a:spcAft>
            </a:pPr>
            <a:r>
              <a:rPr lang="en-US" altLang="zh-TW" dirty="0"/>
              <a:t>2-Channel HD Recorder and Streaming </a:t>
            </a:r>
            <a:br>
              <a:rPr lang="en-US" altLang="zh-TW" dirty="0"/>
            </a:br>
            <a:r>
              <a:rPr lang="en-US" altLang="zh-TW" dirty="0"/>
              <a:t>Media Processor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0" t="7717" r="8483" b="7717"/>
          <a:stretch/>
        </p:blipFill>
        <p:spPr>
          <a:xfrm>
            <a:off x="5019674" y="1"/>
            <a:ext cx="4124325" cy="3155581"/>
          </a:xfrm>
          <a:prstGeom prst="parallelogram">
            <a:avLst>
              <a:gd name="adj" fmla="val 60585"/>
            </a:avLst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63B4054-3F19-4C6A-A0B0-DF8B7ED9F6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889" y="2151088"/>
            <a:ext cx="5718748" cy="428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304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圓角矩形 212"/>
          <p:cNvSpPr/>
          <p:nvPr/>
        </p:nvSpPr>
        <p:spPr>
          <a:xfrm>
            <a:off x="6458700" y="3755013"/>
            <a:ext cx="2437963" cy="1055593"/>
          </a:xfrm>
          <a:prstGeom prst="roundRect">
            <a:avLst>
              <a:gd name="adj" fmla="val 9924"/>
            </a:avLst>
          </a:prstGeom>
          <a:solidFill>
            <a:srgbClr val="FF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78" name="直線單箭頭接點 177"/>
          <p:cNvCxnSpPr/>
          <p:nvPr/>
        </p:nvCxnSpPr>
        <p:spPr>
          <a:xfrm flipH="1" flipV="1">
            <a:off x="6172618" y="2722293"/>
            <a:ext cx="385992" cy="1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圓角矩形 165"/>
          <p:cNvSpPr/>
          <p:nvPr/>
        </p:nvSpPr>
        <p:spPr>
          <a:xfrm>
            <a:off x="6458700" y="2155472"/>
            <a:ext cx="2437963" cy="1243048"/>
          </a:xfrm>
          <a:prstGeom prst="roundRect">
            <a:avLst>
              <a:gd name="adj" fmla="val 9924"/>
            </a:avLst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3" name="圓角矩形 182"/>
          <p:cNvSpPr/>
          <p:nvPr/>
        </p:nvSpPr>
        <p:spPr>
          <a:xfrm>
            <a:off x="5017588" y="854166"/>
            <a:ext cx="2169437" cy="944812"/>
          </a:xfrm>
          <a:prstGeom prst="roundRect">
            <a:avLst>
              <a:gd name="adj" fmla="val 11729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11443" y="129550"/>
            <a:ext cx="54456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3600" b="1" dirty="0">
                <a:solidFill>
                  <a:srgbClr val="002060"/>
                </a:solidFill>
              </a:rPr>
              <a:t>Recording &amp; Live Streaming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687" y="158995"/>
            <a:ext cx="1326976" cy="372904"/>
          </a:xfrm>
          <a:prstGeom prst="rect">
            <a:avLst/>
          </a:prstGeom>
        </p:spPr>
      </p:pic>
      <p:pic>
        <p:nvPicPr>
          <p:cNvPr id="123" name="Picture 10" descr="Video Streaming Platform | Wow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628" y="1427965"/>
            <a:ext cx="750008" cy="27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4" descr="Twitch - 维基百科，自由的百科全书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977" y="1431451"/>
            <a:ext cx="568369" cy="18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8" descr="File:Facebook Live.svg - 維基百科，自由的百科全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819" y="1098479"/>
            <a:ext cx="601527" cy="2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文字方塊 74"/>
          <p:cNvSpPr txBox="1">
            <a:spLocks noChangeArrowheads="1"/>
          </p:cNvSpPr>
          <p:nvPr/>
        </p:nvSpPr>
        <p:spPr bwMode="auto">
          <a:xfrm>
            <a:off x="7791410" y="4554185"/>
            <a:ext cx="971969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XLR Microphone</a:t>
            </a:r>
            <a:endParaRPr lang="zh-TW" altLang="en-US" sz="900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12" name="文字方塊 111"/>
          <p:cNvSpPr txBox="1">
            <a:spLocks noChangeArrowheads="1"/>
          </p:cNvSpPr>
          <p:nvPr/>
        </p:nvSpPr>
        <p:spPr bwMode="auto">
          <a:xfrm>
            <a:off x="6819441" y="4014038"/>
            <a:ext cx="971969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Audio DSP</a:t>
            </a:r>
            <a:endParaRPr lang="zh-TW" altLang="en-US" sz="900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7" name="文字方塊 126"/>
          <p:cNvSpPr txBox="1">
            <a:spLocks noChangeArrowheads="1"/>
          </p:cNvSpPr>
          <p:nvPr/>
        </p:nvSpPr>
        <p:spPr bwMode="auto">
          <a:xfrm>
            <a:off x="6686158" y="4554185"/>
            <a:ext cx="971969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USB Microphone</a:t>
            </a:r>
            <a:endParaRPr lang="zh-TW" altLang="en-US" sz="900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42" name="圖片 1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014" y="3822287"/>
            <a:ext cx="387520" cy="442745"/>
          </a:xfrm>
          <a:prstGeom prst="rect">
            <a:avLst/>
          </a:prstGeom>
        </p:spPr>
      </p:pic>
      <p:pic>
        <p:nvPicPr>
          <p:cNvPr id="143" name="圖片 142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97" b="95690" l="8025" r="9691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5601" y="3871189"/>
            <a:ext cx="710810" cy="508975"/>
          </a:xfrm>
          <a:prstGeom prst="rect">
            <a:avLst/>
          </a:prstGeom>
        </p:spPr>
      </p:pic>
      <p:sp>
        <p:nvSpPr>
          <p:cNvPr id="144" name="文字方塊 70"/>
          <p:cNvSpPr txBox="1">
            <a:spLocks noChangeArrowheads="1"/>
          </p:cNvSpPr>
          <p:nvPr/>
        </p:nvSpPr>
        <p:spPr bwMode="auto">
          <a:xfrm>
            <a:off x="4708093" y="4396236"/>
            <a:ext cx="1004996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Content Laptop</a:t>
            </a:r>
            <a:endParaRPr lang="zh-TW" altLang="en-US" sz="900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48" name="圖片 14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1" t="26201" r="17509" b="19200"/>
          <a:stretch/>
        </p:blipFill>
        <p:spPr>
          <a:xfrm>
            <a:off x="2830891" y="4511079"/>
            <a:ext cx="603665" cy="366991"/>
          </a:xfrm>
          <a:prstGeom prst="rect">
            <a:avLst/>
          </a:prstGeom>
        </p:spPr>
      </p:pic>
      <p:sp>
        <p:nvSpPr>
          <p:cNvPr id="149" name="文字方塊 70"/>
          <p:cNvSpPr txBox="1">
            <a:spLocks noChangeArrowheads="1"/>
          </p:cNvSpPr>
          <p:nvPr/>
        </p:nvSpPr>
        <p:spPr bwMode="auto">
          <a:xfrm>
            <a:off x="2158401" y="3752360"/>
            <a:ext cx="758736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>
              <a:buClrTx/>
              <a:buSzTx/>
              <a:buFont typeface="Symbol" pitchFamily="18" charset="2"/>
              <a:buNone/>
              <a:defRPr sz="900" kern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r>
              <a:rPr lang="en-US" altLang="zh-TW" dirty="0"/>
              <a:t>Desktop </a:t>
            </a:r>
            <a:r>
              <a:rPr lang="zh-TW" altLang="en-US" dirty="0"/>
              <a:t> </a:t>
            </a:r>
            <a:r>
              <a:rPr lang="en-US" altLang="zh-TW" dirty="0"/>
              <a:t>Document </a:t>
            </a:r>
          </a:p>
          <a:p>
            <a:r>
              <a:rPr lang="en-US" altLang="zh-TW" dirty="0"/>
              <a:t>Camera</a:t>
            </a:r>
          </a:p>
        </p:txBody>
      </p:sp>
      <p:sp>
        <p:nvSpPr>
          <p:cNvPr id="174" name="圓角矩形 173"/>
          <p:cNvSpPr/>
          <p:nvPr/>
        </p:nvSpPr>
        <p:spPr>
          <a:xfrm>
            <a:off x="1379294" y="858113"/>
            <a:ext cx="2169437" cy="941366"/>
          </a:xfrm>
          <a:prstGeom prst="roundRect">
            <a:avLst>
              <a:gd name="adj" fmla="val 10898"/>
            </a:avLst>
          </a:prstGeom>
          <a:solidFill>
            <a:schemeClr val="accent2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79" name="Picture 12" descr="Panopto Opens New Office in Singapore | Business Wir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6348" r="99902">
                        <a14:foregroundMark x1="31543" y1="39844" x2="31543" y2="39844"/>
                        <a14:foregroundMark x1="43848" y1="43945" x2="43848" y2="43945"/>
                        <a14:foregroundMark x1="50781" y1="43555" x2="50781" y2="43555"/>
                        <a14:foregroundMark x1="59766" y1="44336" x2="59766" y2="44336"/>
                        <a14:foregroundMark x1="68164" y1="45313" x2="68164" y2="45313"/>
                        <a14:foregroundMark x1="77246" y1="43945" x2="77246" y2="43945"/>
                        <a14:foregroundMark x1="85254" y1="44531" x2="85254" y2="44531"/>
                        <a14:foregroundMark x1="92383" y1="41602" x2="92383" y2="41602"/>
                        <a14:foregroundMark x1="94043" y1="42383" x2="94043" y2="42383"/>
                        <a14:foregroundMark x1="92383" y1="43750" x2="92383" y2="43750"/>
                        <a14:foregroundMark x1="93066" y1="43555" x2="93066" y2="43555"/>
                        <a14:foregroundMark x1="93164" y1="41992" x2="93164" y2="41992"/>
                        <a14:foregroundMark x1="94336" y1="43555" x2="94336" y2="43555"/>
                        <a14:foregroundMark x1="96973" y1="46875" x2="96973" y2="46875"/>
                        <a14:foregroundMark x1="99805" y1="37109" x2="99902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4" t="21407" r="-7894" b="27071"/>
          <a:stretch/>
        </p:blipFill>
        <p:spPr bwMode="auto">
          <a:xfrm>
            <a:off x="2650382" y="1046919"/>
            <a:ext cx="847128" cy="21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0" name="Picture 14" descr="Kaltura - Powering Any Video Experience – Global Vision Multimed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740" y="1352749"/>
            <a:ext cx="761732" cy="19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" name="文字方塊 183"/>
          <p:cNvSpPr txBox="1">
            <a:spLocks noChangeArrowheads="1"/>
          </p:cNvSpPr>
          <p:nvPr/>
        </p:nvSpPr>
        <p:spPr bwMode="auto">
          <a:xfrm>
            <a:off x="3139633" y="2966606"/>
            <a:ext cx="2517468" cy="33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1600" b="1" kern="0" dirty="0">
                <a:solidFill>
                  <a:srgbClr val="00B0F0"/>
                </a:solidFill>
                <a:latin typeface="+mn-lt"/>
                <a:ea typeface="Arial Unicode MS" panose="020B0604020202020204" pitchFamily="34" charset="-120"/>
                <a:cs typeface="Arial Unicode MS" panose="020B0604020202020204" pitchFamily="34" charset="-120"/>
              </a:rPr>
              <a:t>Media Processor LC100</a:t>
            </a:r>
            <a:endParaRPr lang="zh-TW" altLang="en-US" sz="1600" b="1" kern="0" dirty="0">
              <a:solidFill>
                <a:srgbClr val="00B0F0"/>
              </a:solidFill>
              <a:latin typeface="+mn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185" name="圖片 18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0" t="29399" r="26333" b="27201"/>
          <a:stretch/>
        </p:blipFill>
        <p:spPr>
          <a:xfrm>
            <a:off x="841505" y="2291255"/>
            <a:ext cx="1126141" cy="673844"/>
          </a:xfrm>
          <a:prstGeom prst="rect">
            <a:avLst/>
          </a:prstGeom>
        </p:spPr>
      </p:pic>
      <p:pic>
        <p:nvPicPr>
          <p:cNvPr id="190" name="圖片 189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086" b="95062" l="9341" r="8901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2682" y="2233096"/>
            <a:ext cx="675845" cy="601577"/>
          </a:xfrm>
          <a:prstGeom prst="rect">
            <a:avLst/>
          </a:prstGeom>
        </p:spPr>
      </p:pic>
      <p:sp>
        <p:nvSpPr>
          <p:cNvPr id="191" name="文字方塊 190"/>
          <p:cNvSpPr txBox="1">
            <a:spLocks noChangeArrowheads="1"/>
          </p:cNvSpPr>
          <p:nvPr/>
        </p:nvSpPr>
        <p:spPr bwMode="auto">
          <a:xfrm>
            <a:off x="6624193" y="2754016"/>
            <a:ext cx="1052822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b="1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Deployment Tool</a:t>
            </a:r>
            <a:endParaRPr lang="zh-TW" altLang="en-US" sz="900" b="1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93" name="文字方塊 192"/>
          <p:cNvSpPr txBox="1"/>
          <p:nvPr/>
        </p:nvSpPr>
        <p:spPr>
          <a:xfrm>
            <a:off x="6692604" y="2973460"/>
            <a:ext cx="826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rgbClr val="00B0F0"/>
                </a:solidFill>
              </a:rPr>
              <a:t>i</a:t>
            </a:r>
            <a:r>
              <a:rPr lang="en-US" altLang="zh-TW" sz="1200" b="1" dirty="0"/>
              <a:t>Calendar</a:t>
            </a:r>
            <a:endParaRPr lang="zh-TW" altLang="en-US" sz="1200" b="1" dirty="0"/>
          </a:p>
        </p:txBody>
      </p:sp>
      <p:cxnSp>
        <p:nvCxnSpPr>
          <p:cNvPr id="197" name="直線單箭頭接點 196"/>
          <p:cNvCxnSpPr/>
          <p:nvPr/>
        </p:nvCxnSpPr>
        <p:spPr>
          <a:xfrm flipV="1">
            <a:off x="4346689" y="2373536"/>
            <a:ext cx="0" cy="311381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4" descr="Nas - Free computer icon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148" y="995343"/>
            <a:ext cx="412894" cy="4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文字方塊 70"/>
          <p:cNvSpPr txBox="1">
            <a:spLocks noChangeArrowheads="1"/>
          </p:cNvSpPr>
          <p:nvPr/>
        </p:nvSpPr>
        <p:spPr bwMode="auto">
          <a:xfrm>
            <a:off x="1466361" y="1361372"/>
            <a:ext cx="597374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NAS</a:t>
            </a:r>
            <a:endParaRPr lang="zh-TW" altLang="en-US" sz="900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69" name="Picture 6" descr="Sftp Icon #407030 - Free Icons Library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6373" b="96078" l="2941" r="95588">
                        <a14:foregroundMark x1="25980" y1="50000" x2="25490" y2="74510"/>
                        <a14:foregroundMark x1="32353" y1="61275" x2="26961" y2="75000"/>
                        <a14:foregroundMark x1="51961" y1="46078" x2="51961" y2="70098"/>
                        <a14:foregroundMark x1="45588" y1="49510" x2="53922" y2="75980"/>
                        <a14:foregroundMark x1="61275" y1="50000" x2="68627" y2="75000"/>
                        <a14:foregroundMark x1="73039" y1="51961" x2="80882" y2="76961"/>
                        <a14:foregroundMark x1="69608" y1="51471" x2="72549" y2="64216"/>
                        <a14:foregroundMark x1="81863" y1="50980" x2="82843" y2="71078"/>
                        <a14:foregroundMark x1="18627" y1="22059" x2="51471" y2="19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23" y="971935"/>
            <a:ext cx="447553" cy="44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文字方塊 70"/>
          <p:cNvSpPr txBox="1">
            <a:spLocks noChangeArrowheads="1"/>
          </p:cNvSpPr>
          <p:nvPr/>
        </p:nvSpPr>
        <p:spPr bwMode="auto">
          <a:xfrm>
            <a:off x="1867322" y="1368664"/>
            <a:ext cx="816864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FTP / SFTP</a:t>
            </a:r>
            <a:endParaRPr lang="zh-TW" altLang="en-US" sz="900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17509" y="1745302"/>
            <a:ext cx="12774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Live Streaming</a:t>
            </a:r>
            <a:endParaRPr lang="zh-TW" altLang="en-US" sz="1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6" name="矩形 155"/>
          <p:cNvSpPr/>
          <p:nvPr/>
        </p:nvSpPr>
        <p:spPr>
          <a:xfrm>
            <a:off x="1688359" y="1749063"/>
            <a:ext cx="1612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Video Files Backup 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53" y="1005343"/>
            <a:ext cx="675257" cy="151380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10" y="1225129"/>
            <a:ext cx="643369" cy="182262"/>
          </a:xfrm>
          <a:prstGeom prst="rect">
            <a:avLst/>
          </a:prstGeom>
        </p:spPr>
      </p:pic>
      <p:pic>
        <p:nvPicPr>
          <p:cNvPr id="1026" name="Picture 2" descr="Trello + Google 整合：連結至G Suite 和Workspace | Trello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56" y="2321097"/>
            <a:ext cx="358933" cy="35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crosoft, office, 365, outlook Icon in Logos Microsoft Office 36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29" y="2321097"/>
            <a:ext cx="387410" cy="387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Picture 12" descr="Panopto Opens New Office in Singapore | Business Wire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6348" r="99902">
                        <a14:foregroundMark x1="31543" y1="39844" x2="31543" y2="39844"/>
                        <a14:foregroundMark x1="43848" y1="43945" x2="43848" y2="43945"/>
                        <a14:foregroundMark x1="50781" y1="43555" x2="50781" y2="43555"/>
                        <a14:foregroundMark x1="59766" y1="44336" x2="59766" y2="44336"/>
                        <a14:foregroundMark x1="68164" y1="45313" x2="68164" y2="45313"/>
                        <a14:foregroundMark x1="77246" y1="43945" x2="77246" y2="43945"/>
                        <a14:foregroundMark x1="85254" y1="44531" x2="85254" y2="44531"/>
                        <a14:foregroundMark x1="92383" y1="41602" x2="92383" y2="41602"/>
                        <a14:foregroundMark x1="94043" y1="42383" x2="94043" y2="42383"/>
                        <a14:foregroundMark x1="92383" y1="43750" x2="92383" y2="43750"/>
                        <a14:foregroundMark x1="93066" y1="43555" x2="93066" y2="43555"/>
                        <a14:foregroundMark x1="93164" y1="41992" x2="93164" y2="41992"/>
                        <a14:foregroundMark x1="94336" y1="43555" x2="94336" y2="43555"/>
                        <a14:foregroundMark x1="96973" y1="46875" x2="96973" y2="46875"/>
                        <a14:foregroundMark x1="99805" y1="37109" x2="99902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94" t="21407" r="-7894" b="27071"/>
          <a:stretch/>
        </p:blipFill>
        <p:spPr bwMode="auto">
          <a:xfrm>
            <a:off x="7647556" y="2738527"/>
            <a:ext cx="911979" cy="23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" name="Picture 14" descr="Kaltura - Powering Any Video Experience – Global Vision Multimed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56" y="3003712"/>
            <a:ext cx="762399" cy="19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" name="肘形接點 204"/>
          <p:cNvCxnSpPr/>
          <p:nvPr/>
        </p:nvCxnSpPr>
        <p:spPr>
          <a:xfrm rot="10800000">
            <a:off x="2567330" y="2005995"/>
            <a:ext cx="1391389" cy="182989"/>
          </a:xfrm>
          <a:prstGeom prst="bentConnector2">
            <a:avLst/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肘形接點 205"/>
          <p:cNvCxnSpPr/>
          <p:nvPr/>
        </p:nvCxnSpPr>
        <p:spPr>
          <a:xfrm flipV="1">
            <a:off x="4771210" y="2025216"/>
            <a:ext cx="1191440" cy="196500"/>
          </a:xfrm>
          <a:prstGeom prst="bentConnector3">
            <a:avLst>
              <a:gd name="adj1" fmla="val 99966"/>
            </a:avLst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矩形 213"/>
          <p:cNvSpPr/>
          <p:nvPr/>
        </p:nvSpPr>
        <p:spPr>
          <a:xfrm>
            <a:off x="7313732" y="3368949"/>
            <a:ext cx="857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Schedule</a:t>
            </a:r>
          </a:p>
        </p:txBody>
      </p:sp>
      <p:pic>
        <p:nvPicPr>
          <p:cNvPr id="215" name="Picture 2" descr="Tesira Fixed Audio DSP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9861" b="89985" l="819" r="97292">
                        <a14:backgroundMark x1="40862" y1="68413" x2="40862" y2="68413"/>
                        <a14:backgroundMark x1="53758" y1="68875" x2="53758" y2="6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7" t="31498" r="2936" b="29411"/>
          <a:stretch/>
        </p:blipFill>
        <p:spPr bwMode="auto">
          <a:xfrm>
            <a:off x="6662520" y="3891907"/>
            <a:ext cx="994211" cy="1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48" y="3861343"/>
            <a:ext cx="798700" cy="79870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18975" y="4164173"/>
            <a:ext cx="372633" cy="523117"/>
          </a:xfrm>
          <a:prstGeom prst="rect">
            <a:avLst/>
          </a:prstGeom>
        </p:spPr>
      </p:pic>
      <p:cxnSp>
        <p:nvCxnSpPr>
          <p:cNvPr id="217" name="肘形接點 216"/>
          <p:cNvCxnSpPr/>
          <p:nvPr/>
        </p:nvCxnSpPr>
        <p:spPr>
          <a:xfrm rot="16200000" flipV="1">
            <a:off x="5530078" y="3413014"/>
            <a:ext cx="1223993" cy="515597"/>
          </a:xfrm>
          <a:prstGeom prst="bentConnector3">
            <a:avLst>
              <a:gd name="adj1" fmla="val 974"/>
            </a:avLst>
          </a:prstGeom>
          <a:ln w="28575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文字方塊 70"/>
          <p:cNvSpPr txBox="1">
            <a:spLocks noChangeArrowheads="1"/>
          </p:cNvSpPr>
          <p:nvPr/>
        </p:nvSpPr>
        <p:spPr bwMode="auto">
          <a:xfrm>
            <a:off x="3615978" y="4394900"/>
            <a:ext cx="994678" cy="36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  <a:defRPr/>
            </a:pP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PTZ</a:t>
            </a:r>
            <a:r>
              <a:rPr lang="zh-TW" altLang="en-US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 </a:t>
            </a: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Camera</a:t>
            </a:r>
            <a:b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en-US" altLang="zh-TW" sz="900" kern="0" dirty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rPr>
              <a:t>Tracking Camera</a:t>
            </a:r>
            <a:endParaRPr lang="zh-TW" altLang="en-US" sz="900" kern="0" dirty="0">
              <a:solidFill>
                <a:prstClr val="black"/>
              </a:solidFill>
              <a:latin typeface="+mj-lt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219" name="文字方塊 70"/>
          <p:cNvSpPr txBox="1">
            <a:spLocks noChangeArrowheads="1"/>
          </p:cNvSpPr>
          <p:nvPr/>
        </p:nvSpPr>
        <p:spPr bwMode="auto">
          <a:xfrm>
            <a:off x="2144795" y="4440661"/>
            <a:ext cx="729147" cy="50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>
              <a:buClrTx/>
              <a:buSzTx/>
              <a:buFont typeface="Symbol" pitchFamily="18" charset="2"/>
              <a:buNone/>
              <a:defRPr sz="900" kern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r>
              <a:rPr lang="en-US" altLang="zh-TW" dirty="0"/>
              <a:t>Portable Document </a:t>
            </a:r>
          </a:p>
          <a:p>
            <a:r>
              <a:rPr lang="en-US" altLang="zh-TW" dirty="0"/>
              <a:t>Camera</a:t>
            </a:r>
            <a:endParaRPr lang="zh-TW" altLang="en-US" dirty="0"/>
          </a:p>
        </p:txBody>
      </p:sp>
      <p:cxnSp>
        <p:nvCxnSpPr>
          <p:cNvPr id="220" name="直線單箭頭接點 219"/>
          <p:cNvCxnSpPr/>
          <p:nvPr/>
        </p:nvCxnSpPr>
        <p:spPr>
          <a:xfrm flipV="1">
            <a:off x="5117164" y="3368949"/>
            <a:ext cx="0" cy="5542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群組 220"/>
          <p:cNvGrpSpPr/>
          <p:nvPr/>
        </p:nvGrpSpPr>
        <p:grpSpPr>
          <a:xfrm>
            <a:off x="3736454" y="1550362"/>
            <a:ext cx="1220469" cy="1097417"/>
            <a:chOff x="7109878" y="2903219"/>
            <a:chExt cx="1012287" cy="837677"/>
          </a:xfrm>
        </p:grpSpPr>
        <p:pic>
          <p:nvPicPr>
            <p:cNvPr id="222" name="圖片 22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9878" y="2903219"/>
              <a:ext cx="996280" cy="837677"/>
            </a:xfrm>
            <a:prstGeom prst="rect">
              <a:avLst/>
            </a:prstGeom>
          </p:spPr>
        </p:pic>
        <p:sp>
          <p:nvSpPr>
            <p:cNvPr id="223" name="文字方塊 222"/>
            <p:cNvSpPr txBox="1"/>
            <p:nvPr/>
          </p:nvSpPr>
          <p:spPr>
            <a:xfrm>
              <a:off x="7272938" y="3270386"/>
              <a:ext cx="849227" cy="211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1200" b="1" dirty="0"/>
                <a:t>Ethernet</a:t>
              </a:r>
              <a:endParaRPr lang="zh-TW" altLang="en-US" sz="1200" b="1" dirty="0"/>
            </a:p>
          </p:txBody>
        </p:sp>
      </p:grpSp>
      <p:cxnSp>
        <p:nvCxnSpPr>
          <p:cNvPr id="224" name="直線單箭頭接點 223"/>
          <p:cNvCxnSpPr/>
          <p:nvPr/>
        </p:nvCxnSpPr>
        <p:spPr>
          <a:xfrm flipV="1">
            <a:off x="4195144" y="3368949"/>
            <a:ext cx="0" cy="5542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單箭頭接點 224"/>
          <p:cNvCxnSpPr/>
          <p:nvPr/>
        </p:nvCxnSpPr>
        <p:spPr>
          <a:xfrm flipV="1">
            <a:off x="3022523" y="3368949"/>
            <a:ext cx="0" cy="554295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5" name="Picture 2" descr="Laptop Icon, Laptop Icons, Laptop Clipart, Laptop PNG and Vector with  Transparent Background for Free Download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22262" r="13629" b="22214"/>
          <a:stretch/>
        </p:blipFill>
        <p:spPr bwMode="auto">
          <a:xfrm>
            <a:off x="4760287" y="3861343"/>
            <a:ext cx="713755" cy="53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圖片 146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4485" b="94459" l="9416" r="89610">
                        <a14:foregroundMark x1="55195" y1="76517" x2="55195" y2="76517"/>
                        <a14:foregroundMark x1="48701" y1="68865" x2="48701" y2="68865"/>
                        <a14:foregroundMark x1="35390" y1="64644" x2="35390" y2="64644"/>
                        <a14:foregroundMark x1="41558" y1="59631" x2="41558" y2="59631"/>
                        <a14:foregroundMark x1="38312" y1="75198" x2="38312" y2="75198"/>
                        <a14:foregroundMark x1="32792" y1="69657" x2="32792" y2="69657"/>
                        <a14:foregroundMark x1="44481" y1="74406" x2="44481" y2="74406"/>
                        <a14:foregroundMark x1="25325" y1="51187" x2="25325" y2="51187"/>
                        <a14:foregroundMark x1="40584" y1="40369" x2="40584" y2="40369"/>
                        <a14:foregroundMark x1="48377" y1="39314" x2="48377" y2="39314"/>
                        <a14:foregroundMark x1="35714" y1="42744" x2="35714" y2="42744"/>
                        <a14:foregroundMark x1="18506" y1="55145" x2="18506" y2="55145"/>
                        <a14:foregroundMark x1="21104" y1="55145" x2="21104" y2="55145"/>
                        <a14:foregroundMark x1="29870" y1="67018" x2="29870" y2="67018"/>
                        <a14:foregroundMark x1="49675" y1="65699" x2="49675" y2="65699"/>
                        <a14:foregroundMark x1="51948" y1="77573" x2="51948" y2="775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98924" y="3669370"/>
            <a:ext cx="560199" cy="689336"/>
          </a:xfrm>
          <a:prstGeom prst="rect">
            <a:avLst/>
          </a:prstGeom>
        </p:spPr>
      </p:pic>
      <p:cxnSp>
        <p:nvCxnSpPr>
          <p:cNvPr id="226" name="直線單箭頭接點 225"/>
          <p:cNvCxnSpPr/>
          <p:nvPr/>
        </p:nvCxnSpPr>
        <p:spPr>
          <a:xfrm>
            <a:off x="1978732" y="2708508"/>
            <a:ext cx="632008" cy="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文字方塊 70"/>
          <p:cNvSpPr txBox="1">
            <a:spLocks noChangeArrowheads="1"/>
          </p:cNvSpPr>
          <p:nvPr/>
        </p:nvSpPr>
        <p:spPr bwMode="auto">
          <a:xfrm>
            <a:off x="770890" y="2960674"/>
            <a:ext cx="1272006" cy="230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defPPr>
              <a:defRPr lang="en-US"/>
            </a:defPPr>
            <a:lvl1pPr>
              <a:buClrTx/>
              <a:buSzTx/>
              <a:buFont typeface="Symbol" pitchFamily="18" charset="2"/>
              <a:buNone/>
              <a:defRPr sz="900" kern="0">
                <a:solidFill>
                  <a:prstClr val="black"/>
                </a:solidFill>
                <a:latin typeface="+mj-lt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7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5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200">
                <a:solidFill>
                  <a:schemeClr val="tx2"/>
                </a:solidFill>
                <a:latin typeface="Candara" pitchFamily="34" charset="0"/>
                <a:ea typeface="標楷體" pitchFamily="65" charset="-120"/>
              </a:defRPr>
            </a:lvl9pPr>
          </a:lstStyle>
          <a:p>
            <a:r>
              <a:rPr lang="en-US" altLang="zh-TW" dirty="0"/>
              <a:t>Remote Control</a:t>
            </a:r>
            <a:r>
              <a:rPr lang="zh-TW" altLang="en-US" dirty="0"/>
              <a:t> </a:t>
            </a:r>
            <a:r>
              <a:rPr lang="en-US" altLang="zh-TW" dirty="0"/>
              <a:t>Panel</a:t>
            </a:r>
            <a:endParaRPr lang="zh-TW" altLang="en-US" dirty="0"/>
          </a:p>
        </p:txBody>
      </p:sp>
      <p:sp>
        <p:nvSpPr>
          <p:cNvPr id="228" name="矩形 227"/>
          <p:cNvSpPr/>
          <p:nvPr/>
        </p:nvSpPr>
        <p:spPr>
          <a:xfrm>
            <a:off x="1016137" y="3166735"/>
            <a:ext cx="735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</a:t>
            </a:r>
          </a:p>
        </p:txBody>
      </p:sp>
      <p:sp>
        <p:nvSpPr>
          <p:cNvPr id="229" name="矩形 228"/>
          <p:cNvSpPr/>
          <p:nvPr/>
        </p:nvSpPr>
        <p:spPr>
          <a:xfrm>
            <a:off x="7159625" y="4774461"/>
            <a:ext cx="1171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Audio Source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D622F6D-7D0B-4CC0-9BCC-25A715559EA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776" y="1462597"/>
            <a:ext cx="3702423" cy="277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37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78" r="7079"/>
          <a:stretch/>
        </p:blipFill>
        <p:spPr>
          <a:xfrm>
            <a:off x="3371194" y="1562098"/>
            <a:ext cx="2396194" cy="1710249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371194" y="3249906"/>
            <a:ext cx="2396973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371195" y="3229989"/>
            <a:ext cx="2199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Live Streaming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753" y="1562100"/>
            <a:ext cx="2396972" cy="1908673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736752" y="3588460"/>
            <a:ext cx="2395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Corporate Training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Record corporate training sessions. You can upload it to the CMS system. Train your new employees effectively.</a:t>
            </a:r>
          </a:p>
        </p:txBody>
      </p:sp>
      <p:sp>
        <p:nvSpPr>
          <p:cNvPr id="14" name="矩形 13"/>
          <p:cNvSpPr/>
          <p:nvPr/>
        </p:nvSpPr>
        <p:spPr>
          <a:xfrm>
            <a:off x="3340541" y="3588460"/>
            <a:ext cx="24276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Live Corporate Events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Stream your corporate events and product promotion speech on streaming platforms to boost employee engagement and company awareness.</a:t>
            </a:r>
            <a:endParaRPr lang="en-US" altLang="zh-TW" dirty="0">
              <a:solidFill>
                <a:prstClr val="black"/>
              </a:solidFill>
              <a:latin typeface="Noto san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37155" y="3575548"/>
            <a:ext cx="237009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Hybrid Workplace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The hybrid workplace combines on-site office and remote working. You can maintain great communication in a flexible working environment.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88095" y="359284"/>
            <a:ext cx="3968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Application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Corporate Solution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736752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36753" y="3229989"/>
            <a:ext cx="177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Recording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3449" y="1562099"/>
            <a:ext cx="2393797" cy="1687807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6011903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973804" y="3251241"/>
            <a:ext cx="252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Recording &amp; Live Streaming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625286"/>
            <a:ext cx="399141" cy="223049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7933472" y="1625286"/>
            <a:ext cx="412224" cy="221907"/>
          </a:xfrm>
          <a:prstGeom prst="round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5193579" y="1625286"/>
            <a:ext cx="412224" cy="221907"/>
          </a:xfrm>
          <a:prstGeom prst="round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6" y="1625286"/>
            <a:ext cx="399141" cy="2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4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4" r="3668"/>
          <a:stretch/>
        </p:blipFill>
        <p:spPr>
          <a:xfrm>
            <a:off x="6010275" y="1582098"/>
            <a:ext cx="2390776" cy="1667807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054" y="1613314"/>
            <a:ext cx="2397125" cy="1675222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058" y="1613314"/>
            <a:ext cx="2389243" cy="1748827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371194" y="3249906"/>
            <a:ext cx="2396973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371195" y="3229989"/>
            <a:ext cx="2199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Live Streaming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36752" y="3588460"/>
            <a:ext cx="239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Lecture Capture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Record lecture allows students to review the captured course 24/7 online. </a:t>
            </a:r>
          </a:p>
        </p:txBody>
      </p:sp>
      <p:sp>
        <p:nvSpPr>
          <p:cNvPr id="14" name="矩形 13"/>
          <p:cNvSpPr/>
          <p:nvPr/>
        </p:nvSpPr>
        <p:spPr>
          <a:xfrm>
            <a:off x="3340541" y="3588460"/>
            <a:ext cx="24276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Live Streaming Course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Stream your lectures, campus events, graduations or other ceremonies on various streaming platforms.</a:t>
            </a:r>
            <a:endParaRPr lang="en-US" altLang="zh-TW" sz="1200" dirty="0">
              <a:solidFill>
                <a:prstClr val="black"/>
              </a:solidFill>
              <a:latin typeface="Noto san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37155" y="3575548"/>
            <a:ext cx="23700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Hybrid Classroom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Hybrid teaching allows an instructor to lecture both remote students and students on campus synchronously.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88095" y="359284"/>
            <a:ext cx="602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Application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Higher Education Solution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736752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36753" y="3229989"/>
            <a:ext cx="177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Recording</a:t>
            </a:r>
          </a:p>
        </p:txBody>
      </p:sp>
      <p:sp>
        <p:nvSpPr>
          <p:cNvPr id="38" name="矩形 37"/>
          <p:cNvSpPr/>
          <p:nvPr/>
        </p:nvSpPr>
        <p:spPr>
          <a:xfrm>
            <a:off x="6011903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973804" y="3251241"/>
            <a:ext cx="252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Recording &amp; Live Streaming</a:t>
            </a:r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695136"/>
            <a:ext cx="399141" cy="223049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7933472" y="1695136"/>
            <a:ext cx="412224" cy="221907"/>
          </a:xfrm>
          <a:prstGeom prst="round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6" y="1695136"/>
            <a:ext cx="399141" cy="2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03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563" y="1597987"/>
            <a:ext cx="2401705" cy="1801279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8040" y="1586760"/>
            <a:ext cx="2400127" cy="166314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2456" y="1589585"/>
            <a:ext cx="2388595" cy="1672728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371194" y="3249906"/>
            <a:ext cx="2396973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371195" y="3229989"/>
            <a:ext cx="2199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Live Streaming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88095" y="359284"/>
            <a:ext cx="602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Application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K-12 Education Solution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736752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36753" y="3229989"/>
            <a:ext cx="177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Recording</a:t>
            </a:r>
          </a:p>
        </p:txBody>
      </p:sp>
      <p:sp>
        <p:nvSpPr>
          <p:cNvPr id="38" name="矩形 37"/>
          <p:cNvSpPr/>
          <p:nvPr/>
        </p:nvSpPr>
        <p:spPr>
          <a:xfrm>
            <a:off x="6011903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973804" y="3251241"/>
            <a:ext cx="252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Recording &amp; Live Streaming</a:t>
            </a:r>
          </a:p>
        </p:txBody>
      </p:sp>
      <p:sp>
        <p:nvSpPr>
          <p:cNvPr id="22" name="文字方塊 21"/>
          <p:cNvSpPr txBox="1"/>
          <p:nvPr/>
        </p:nvSpPr>
        <p:spPr>
          <a:xfrm>
            <a:off x="736752" y="3588460"/>
            <a:ext cx="239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Lecture Capture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Record lecture allows students to review the captured course 24/7 online. </a:t>
            </a:r>
          </a:p>
        </p:txBody>
      </p:sp>
      <p:sp>
        <p:nvSpPr>
          <p:cNvPr id="23" name="矩形 22"/>
          <p:cNvSpPr/>
          <p:nvPr/>
        </p:nvSpPr>
        <p:spPr>
          <a:xfrm>
            <a:off x="3340541" y="3588460"/>
            <a:ext cx="24276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Live Streaming Course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Stream your lectures, campus events, graduations or other ceremonies on various streaming platforms.</a:t>
            </a:r>
            <a:endParaRPr lang="en-US" altLang="zh-TW" sz="1200" dirty="0">
              <a:solidFill>
                <a:prstClr val="black"/>
              </a:solidFill>
              <a:latin typeface="Noto san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37155" y="3575548"/>
            <a:ext cx="23700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Hybrid Classroom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Hybrid teaching allows an instructor to lecture both remote students and students on campus synchronously.</a:t>
            </a:r>
          </a:p>
        </p:txBody>
      </p:sp>
      <p:pic>
        <p:nvPicPr>
          <p:cNvPr id="21" name="圖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651946"/>
            <a:ext cx="399141" cy="223049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7933472" y="1651946"/>
            <a:ext cx="412224" cy="221907"/>
          </a:xfrm>
          <a:prstGeom prst="round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5193579" y="1651946"/>
            <a:ext cx="412224" cy="221907"/>
          </a:xfrm>
          <a:prstGeom prst="round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6" y="1651946"/>
            <a:ext cx="399141" cy="2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33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182" y="1586832"/>
            <a:ext cx="2400147" cy="168024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2625" y="1585605"/>
            <a:ext cx="2395542" cy="1902766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188" y="1585605"/>
            <a:ext cx="2393990" cy="1718032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371194" y="3249906"/>
            <a:ext cx="2396973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371195" y="3229989"/>
            <a:ext cx="2199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Live Streaming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36752" y="3588460"/>
            <a:ext cx="2395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Worship Events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Record masses, sermons, and other religious services and activities. Store the meaningful moment of each event forever.</a:t>
            </a:r>
          </a:p>
        </p:txBody>
      </p:sp>
      <p:sp>
        <p:nvSpPr>
          <p:cNvPr id="14" name="矩形 13"/>
          <p:cNvSpPr/>
          <p:nvPr/>
        </p:nvSpPr>
        <p:spPr>
          <a:xfrm>
            <a:off x="3340541" y="3588460"/>
            <a:ext cx="242762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Virtual Worship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Provide online sermons and classes. People who cannot attend services in person can still feel involved. Extend the reach among worshippers.</a:t>
            </a:r>
            <a:endParaRPr lang="en-US" altLang="zh-TW" dirty="0">
              <a:solidFill>
                <a:prstClr val="black"/>
              </a:solidFill>
              <a:latin typeface="Noto san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50006" y="3585128"/>
            <a:ext cx="2370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Hybrid Worship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Combine in-person and online ministry. It offers a new approach to the weekly house of worship services and other special occasions. Keep Your Congregation Engaged anywhere.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88095" y="359284"/>
            <a:ext cx="602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Application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House of Worship Solution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736752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36753" y="3229989"/>
            <a:ext cx="177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Recording</a:t>
            </a:r>
          </a:p>
        </p:txBody>
      </p:sp>
      <p:sp>
        <p:nvSpPr>
          <p:cNvPr id="38" name="矩形 37"/>
          <p:cNvSpPr/>
          <p:nvPr/>
        </p:nvSpPr>
        <p:spPr>
          <a:xfrm>
            <a:off x="6007183" y="3249906"/>
            <a:ext cx="240014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973804" y="3251241"/>
            <a:ext cx="252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Recording &amp; Live Streaming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657036"/>
            <a:ext cx="399141" cy="223049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7933472" y="1657036"/>
            <a:ext cx="412224" cy="221907"/>
          </a:xfrm>
          <a:prstGeom prst="round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5193579" y="1657036"/>
            <a:ext cx="412224" cy="221907"/>
          </a:xfrm>
          <a:prstGeom prst="round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6" y="1657036"/>
            <a:ext cx="399141" cy="2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665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7734" y="1579598"/>
            <a:ext cx="2399595" cy="1670308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1195" y="1585604"/>
            <a:ext cx="2396972" cy="1668287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751" y="1585605"/>
            <a:ext cx="2395427" cy="1666949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371194" y="3249906"/>
            <a:ext cx="2396973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371195" y="3229989"/>
            <a:ext cx="2199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Live Streaming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36752" y="3588460"/>
            <a:ext cx="2395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Surgical Tutorial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Record Surgical process. Medical students can learn and practice from their own side.</a:t>
            </a:r>
          </a:p>
        </p:txBody>
      </p:sp>
      <p:sp>
        <p:nvSpPr>
          <p:cNvPr id="14" name="矩形 13"/>
          <p:cNvSpPr/>
          <p:nvPr/>
        </p:nvSpPr>
        <p:spPr>
          <a:xfrm>
            <a:off x="3340541" y="3588460"/>
            <a:ext cx="24276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Live Surgery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Live surgical solutions provide real-time monitoring of surgical progress for remote doctors or trainee teaching.</a:t>
            </a:r>
            <a:endParaRPr lang="en-US" altLang="zh-TW" dirty="0">
              <a:solidFill>
                <a:prstClr val="black"/>
              </a:solidFill>
              <a:latin typeface="Noto sans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004284" y="3585128"/>
            <a:ext cx="251487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Hybrid Healthcare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Hybrid healthcare uses a combination of in-person and digital tools to bring all doctors together from any place. You can get in touch with worldwide experts easily.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88095" y="359284"/>
            <a:ext cx="602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Application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Medical Solution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736752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36753" y="3229989"/>
            <a:ext cx="177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Recording</a:t>
            </a:r>
          </a:p>
        </p:txBody>
      </p:sp>
      <p:sp>
        <p:nvSpPr>
          <p:cNvPr id="38" name="矩形 37"/>
          <p:cNvSpPr/>
          <p:nvPr/>
        </p:nvSpPr>
        <p:spPr>
          <a:xfrm>
            <a:off x="6007183" y="3249906"/>
            <a:ext cx="240014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973804" y="3251241"/>
            <a:ext cx="252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Recording &amp; Live Streaming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647960"/>
            <a:ext cx="399141" cy="223049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7933472" y="1647960"/>
            <a:ext cx="412224" cy="221907"/>
          </a:xfrm>
          <a:prstGeom prst="round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5193579" y="1647960"/>
            <a:ext cx="412224" cy="221907"/>
          </a:xfrm>
          <a:prstGeom prst="round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6" y="1647960"/>
            <a:ext cx="399141" cy="2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77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4284" y="1589854"/>
            <a:ext cx="2401891" cy="171934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747" y="1579598"/>
            <a:ext cx="2397420" cy="1670308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6751" y="1579598"/>
            <a:ext cx="2379830" cy="1707552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371194" y="3249906"/>
            <a:ext cx="2396973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371195" y="3229989"/>
            <a:ext cx="2199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Live Streaming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736752" y="3588460"/>
            <a:ext cx="23954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Council Meetings</a:t>
            </a:r>
          </a:p>
          <a:p>
            <a:pPr lvl="0"/>
            <a:r>
              <a:rPr lang="en-US" altLang="zh-TW" sz="1200" dirty="0">
                <a:solidFill>
                  <a:srgbClr val="2E2E2E"/>
                </a:solidFill>
              </a:rPr>
              <a:t>Record complete of important meetings. It can convey the message to the missed viewers. Enhance and build public trust.</a:t>
            </a:r>
          </a:p>
        </p:txBody>
      </p:sp>
      <p:sp>
        <p:nvSpPr>
          <p:cNvPr id="14" name="矩形 13"/>
          <p:cNvSpPr/>
          <p:nvPr/>
        </p:nvSpPr>
        <p:spPr>
          <a:xfrm>
            <a:off x="3340541" y="3588460"/>
            <a:ext cx="24276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Live Press Conference</a:t>
            </a:r>
          </a:p>
          <a:p>
            <a:pPr lvl="0"/>
            <a:r>
              <a:rPr lang="en-US" altLang="zh-TW" sz="1200" dirty="0">
                <a:solidFill>
                  <a:srgbClr val="2E2E2E"/>
                </a:solidFill>
              </a:rPr>
              <a:t>Live streaming conferences improve strong transparency. It makes it easier to increase civic engagement and reach the viewers.</a:t>
            </a:r>
          </a:p>
        </p:txBody>
      </p:sp>
      <p:sp>
        <p:nvSpPr>
          <p:cNvPr id="21" name="矩形 20"/>
          <p:cNvSpPr/>
          <p:nvPr/>
        </p:nvSpPr>
        <p:spPr>
          <a:xfrm>
            <a:off x="6004284" y="3585128"/>
            <a:ext cx="24920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Hybrid Summits</a:t>
            </a:r>
          </a:p>
          <a:p>
            <a:pPr lvl="0"/>
            <a:r>
              <a:rPr lang="en-US" altLang="zh-TW" sz="1200" dirty="0">
                <a:solidFill>
                  <a:srgbClr val="2E2E2E"/>
                </a:solidFill>
              </a:rPr>
              <a:t>A hybrid summit provides a great way to enhance political communication between the government and the citizens.   People now can feel more connected to joining process decision-making.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88095" y="359284"/>
            <a:ext cx="602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Application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Government Solution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736752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36753" y="3229989"/>
            <a:ext cx="177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Recording</a:t>
            </a:r>
          </a:p>
        </p:txBody>
      </p:sp>
      <p:sp>
        <p:nvSpPr>
          <p:cNvPr id="38" name="矩形 37"/>
          <p:cNvSpPr/>
          <p:nvPr/>
        </p:nvSpPr>
        <p:spPr>
          <a:xfrm>
            <a:off x="6007183" y="3249906"/>
            <a:ext cx="240014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973804" y="3251241"/>
            <a:ext cx="252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Recording &amp; Live Streaming</a:t>
            </a: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647960"/>
            <a:ext cx="399141" cy="223049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7933472" y="1647960"/>
            <a:ext cx="412224" cy="221907"/>
          </a:xfrm>
          <a:prstGeom prst="round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5193579" y="1647960"/>
            <a:ext cx="412224" cy="221907"/>
          </a:xfrm>
          <a:prstGeom prst="round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6" y="1647960"/>
            <a:ext cx="399141" cy="2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0747" y="1578500"/>
            <a:ext cx="2388703" cy="1686138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00750" y="1552896"/>
            <a:ext cx="2400300" cy="1697010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37"/>
          <a:stretch/>
        </p:blipFill>
        <p:spPr>
          <a:xfrm>
            <a:off x="736751" y="1579598"/>
            <a:ext cx="2394980" cy="1670308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3371194" y="3249906"/>
            <a:ext cx="2396973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/>
          <p:cNvSpPr/>
          <p:nvPr/>
        </p:nvSpPr>
        <p:spPr>
          <a:xfrm>
            <a:off x="3371195" y="3229989"/>
            <a:ext cx="2199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#2 Live Streaming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388095" y="359284"/>
            <a:ext cx="6020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</a:rPr>
              <a:t>Application</a:t>
            </a:r>
          </a:p>
          <a:p>
            <a:r>
              <a:rPr lang="en-US" sz="3600" b="1" dirty="0">
                <a:solidFill>
                  <a:srgbClr val="002060"/>
                </a:solidFill>
              </a:rPr>
              <a:t>Courtroom Solution</a:t>
            </a:r>
          </a:p>
        </p:txBody>
      </p:sp>
      <p:sp>
        <p:nvSpPr>
          <p:cNvPr id="26" name="矩形 25"/>
          <p:cNvSpPr/>
          <p:nvPr/>
        </p:nvSpPr>
        <p:spPr>
          <a:xfrm>
            <a:off x="736752" y="3249906"/>
            <a:ext cx="239542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0" name="矩形 29"/>
          <p:cNvSpPr/>
          <p:nvPr/>
        </p:nvSpPr>
        <p:spPr>
          <a:xfrm>
            <a:off x="736753" y="3229989"/>
            <a:ext cx="17709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#1 Recording</a:t>
            </a:r>
          </a:p>
        </p:txBody>
      </p:sp>
      <p:sp>
        <p:nvSpPr>
          <p:cNvPr id="38" name="矩形 37"/>
          <p:cNvSpPr/>
          <p:nvPr/>
        </p:nvSpPr>
        <p:spPr>
          <a:xfrm>
            <a:off x="6007183" y="3249906"/>
            <a:ext cx="2400147" cy="3068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9" name="矩形 38"/>
          <p:cNvSpPr/>
          <p:nvPr/>
        </p:nvSpPr>
        <p:spPr>
          <a:xfrm>
            <a:off x="5973804" y="3251241"/>
            <a:ext cx="2522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spcBef>
                <a:spcPct val="20000"/>
              </a:spcBef>
            </a:pPr>
            <a:r>
              <a:rPr lang="en-US" altLang="zh-TW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#3 Recording &amp; Live Streaming</a:t>
            </a:r>
          </a:p>
        </p:txBody>
      </p:sp>
      <p:sp>
        <p:nvSpPr>
          <p:cNvPr id="29" name="文字方塊 28"/>
          <p:cNvSpPr txBox="1"/>
          <p:nvPr/>
        </p:nvSpPr>
        <p:spPr>
          <a:xfrm>
            <a:off x="736752" y="3588460"/>
            <a:ext cx="23954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Court Proceedings </a:t>
            </a:r>
            <a:r>
              <a:rPr lang="en-US" altLang="zh-TW" sz="1200" dirty="0">
                <a:solidFill>
                  <a:prstClr val="black"/>
                </a:solidFill>
              </a:rPr>
              <a:t>Recording proceedings is standard practice in most judicial systems. Digital archiving makes it quick, efficient and transparent to review, analyze and report cases.</a:t>
            </a:r>
          </a:p>
        </p:txBody>
      </p:sp>
      <p:sp>
        <p:nvSpPr>
          <p:cNvPr id="31" name="矩形 30"/>
          <p:cNvSpPr/>
          <p:nvPr/>
        </p:nvSpPr>
        <p:spPr>
          <a:xfrm>
            <a:off x="3340541" y="3588460"/>
            <a:ext cx="242762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>
                <a:solidFill>
                  <a:prstClr val="black"/>
                </a:solidFill>
              </a:rPr>
              <a:t>Overflow Room</a:t>
            </a:r>
            <a:br>
              <a:rPr lang="en-US" altLang="zh-TW" b="1" dirty="0">
                <a:solidFill>
                  <a:prstClr val="black"/>
                </a:solidFill>
              </a:rPr>
            </a:br>
            <a:r>
              <a:rPr lang="en-US" altLang="zh-TW" sz="1200" dirty="0">
                <a:solidFill>
                  <a:prstClr val="black"/>
                </a:solidFill>
              </a:rPr>
              <a:t>Streaming court proceedings delivers transparency to the judicial system and further elevates public confidence in the judicial system. </a:t>
            </a:r>
          </a:p>
        </p:txBody>
      </p:sp>
      <p:sp>
        <p:nvSpPr>
          <p:cNvPr id="32" name="矩形 31"/>
          <p:cNvSpPr/>
          <p:nvPr/>
        </p:nvSpPr>
        <p:spPr>
          <a:xfrm>
            <a:off x="6004284" y="3585128"/>
            <a:ext cx="249201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b="1" dirty="0">
                <a:solidFill>
                  <a:prstClr val="black"/>
                </a:solidFill>
              </a:rPr>
              <a:t>Hybrid Court Hearing</a:t>
            </a:r>
          </a:p>
          <a:p>
            <a:pPr lvl="0"/>
            <a:r>
              <a:rPr lang="en-US" altLang="zh-TW" sz="1200" dirty="0">
                <a:solidFill>
                  <a:prstClr val="black"/>
                </a:solidFill>
              </a:rPr>
              <a:t>A hybrid court hearing elevates public confidence in the judicial system. The court attendance can involve in all parts of the proceedings event from a remote place.</a:t>
            </a: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00" y="1647960"/>
            <a:ext cx="399141" cy="223049"/>
          </a:xfrm>
          <a:prstGeom prst="rect">
            <a:avLst/>
          </a:prstGeom>
        </p:spPr>
      </p:pic>
      <p:pic>
        <p:nvPicPr>
          <p:cNvPr id="21" name="圖片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7933472" y="1647960"/>
            <a:ext cx="412224" cy="221907"/>
          </a:xfrm>
          <a:prstGeom prst="round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b="24544"/>
          <a:stretch/>
        </p:blipFill>
        <p:spPr>
          <a:xfrm>
            <a:off x="5193579" y="1647960"/>
            <a:ext cx="412224" cy="221907"/>
          </a:xfrm>
          <a:prstGeom prst="round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806" y="1647960"/>
            <a:ext cx="399141" cy="22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38898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佈景主題">
  <a:themeElements>
    <a:clrScheme name="藍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6675</TotalTime>
  <Words>655</Words>
  <Application>Microsoft Office PowerPoint</Application>
  <PresentationFormat>如螢幕大小 (16:9)</PresentationFormat>
  <Paragraphs>106</Paragraphs>
  <Slides>9</Slides>
  <Notes>7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Noto sans</vt:lpstr>
      <vt:lpstr>Symbol</vt:lpstr>
      <vt:lpstr>2_Office 佈景主題</vt:lpstr>
      <vt:lpstr>LC100 NPI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LUMENS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LC100 Solution</dc:title>
  <dc:creator>Jane.Shen(沈淑媜)</dc:creator>
  <cp:lastModifiedBy>Shani.Wu(吳政萱)</cp:lastModifiedBy>
  <cp:revision>384</cp:revision>
  <dcterms:created xsi:type="dcterms:W3CDTF">2022-03-07T03:27:56Z</dcterms:created>
  <dcterms:modified xsi:type="dcterms:W3CDTF">2023-03-01T07:16:36Z</dcterms:modified>
</cp:coreProperties>
</file>